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88" r:id="rId6"/>
    <p:sldId id="358" r:id="rId7"/>
    <p:sldId id="291" r:id="rId8"/>
    <p:sldId id="360" r:id="rId9"/>
    <p:sldId id="324" r:id="rId10"/>
    <p:sldId id="352" r:id="rId11"/>
    <p:sldId id="353" r:id="rId12"/>
    <p:sldId id="356" r:id="rId13"/>
    <p:sldId id="361" r:id="rId14"/>
    <p:sldId id="292" r:id="rId15"/>
    <p:sldId id="298" r:id="rId16"/>
    <p:sldId id="293" r:id="rId17"/>
    <p:sldId id="301" r:id="rId18"/>
    <p:sldId id="304" r:id="rId19"/>
    <p:sldId id="299" r:id="rId20"/>
    <p:sldId id="302" r:id="rId21"/>
    <p:sldId id="300" r:id="rId22"/>
    <p:sldId id="306" r:id="rId23"/>
    <p:sldId id="336" r:id="rId24"/>
    <p:sldId id="355" r:id="rId25"/>
    <p:sldId id="314" r:id="rId26"/>
    <p:sldId id="367" r:id="rId27"/>
    <p:sldId id="351" r:id="rId28"/>
    <p:sldId id="260" r:id="rId29"/>
    <p:sldId id="363" r:id="rId30"/>
    <p:sldId id="364" r:id="rId31"/>
    <p:sldId id="365" r:id="rId32"/>
    <p:sldId id="329" r:id="rId33"/>
    <p:sldId id="332" r:id="rId34"/>
  </p:sldIdLst>
  <p:sldSz cx="9144000" cy="5143500" type="screen16x9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ndar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1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F"/>
    <a:srgbClr val="00BAA6"/>
    <a:srgbClr val="EA1D77"/>
    <a:srgbClr val="D0DCED"/>
    <a:srgbClr val="006B99"/>
    <a:srgbClr val="006778"/>
    <a:srgbClr val="475056"/>
    <a:srgbClr val="F05422"/>
    <a:srgbClr val="025C96"/>
    <a:srgbClr val="E2E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422"/>
  </p:normalViewPr>
  <p:slideViewPr>
    <p:cSldViewPr snapToGrid="0" snapToObjects="1">
      <p:cViewPr varScale="1">
        <p:scale>
          <a:sx n="166" d="100"/>
          <a:sy n="166" d="100"/>
        </p:scale>
        <p:origin x="384" y="106"/>
      </p:cViewPr>
      <p:guideLst>
        <p:guide orient="horz" pos="16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23ED28-5A5F-0941-B89F-F4AF178830ED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72242C-D862-4449-9C84-1E36A6DEC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03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0F748F-9A13-4D4A-B1D7-80D08782129D}" type="datetimeFigureOut">
              <a:rPr lang="en-US"/>
              <a:pPr>
                <a:defRPr/>
              </a:pPr>
              <a:t>11/20/2020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701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EE56C2-9F01-D046-B9C3-ECC31849E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3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057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0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1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3" algn="l" defTabSz="457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s://www.facebook.com/CSCfi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05347"/>
            <a:ext cx="2196936" cy="2211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"/>
          <a:stretch/>
        </p:blipFill>
        <p:spPr>
          <a:xfrm>
            <a:off x="2063692" y="1"/>
            <a:ext cx="7080307" cy="1761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644" y="3877079"/>
            <a:ext cx="5473155" cy="1268069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877082"/>
            <a:ext cx="2159988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65">
                <a:solidFill>
                  <a:srgbClr val="025C96"/>
                </a:solidFill>
                <a:latin typeface="Corbel"/>
                <a:cs typeface="Corbel"/>
              </a:defRPr>
            </a:lvl1pPr>
            <a:lvl2pPr marL="3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6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11756" y="3877081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75508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451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98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50"/>
            </a:lvl1pPr>
            <a:lvl2pPr marL="357093" indent="0">
              <a:buNone/>
              <a:defRPr sz="2237"/>
            </a:lvl2pPr>
            <a:lvl3pPr marL="714187" indent="0">
              <a:buNone/>
              <a:defRPr sz="1918"/>
            </a:lvl3pPr>
            <a:lvl4pPr marL="1071277" indent="0">
              <a:buNone/>
              <a:defRPr sz="1598"/>
            </a:lvl4pPr>
            <a:lvl5pPr marL="1428371" indent="0">
              <a:buNone/>
              <a:defRPr sz="1598"/>
            </a:lvl5pPr>
            <a:lvl6pPr marL="1785463" indent="0">
              <a:buNone/>
              <a:defRPr sz="1598"/>
            </a:lvl6pPr>
            <a:lvl7pPr marL="2142555" indent="0">
              <a:buNone/>
              <a:defRPr sz="1598"/>
            </a:lvl7pPr>
            <a:lvl8pPr marL="2499649" indent="0">
              <a:buNone/>
              <a:defRPr sz="1598"/>
            </a:lvl8pPr>
            <a:lvl9pPr marL="2856741" indent="0">
              <a:buNone/>
              <a:defRPr sz="1598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959"/>
            </a:lvl1pPr>
            <a:lvl2pPr marL="357093" indent="0">
              <a:buNone/>
              <a:defRPr sz="959"/>
            </a:lvl2pPr>
            <a:lvl3pPr marL="714187" indent="0">
              <a:buNone/>
              <a:defRPr sz="746"/>
            </a:lvl3pPr>
            <a:lvl4pPr marL="1071277" indent="0">
              <a:buNone/>
              <a:defRPr sz="746"/>
            </a:lvl4pPr>
            <a:lvl5pPr marL="1428371" indent="0">
              <a:buNone/>
              <a:defRPr sz="746"/>
            </a:lvl5pPr>
            <a:lvl6pPr marL="1785463" indent="0">
              <a:buNone/>
              <a:defRPr sz="746"/>
            </a:lvl6pPr>
            <a:lvl7pPr marL="2142555" indent="0">
              <a:buNone/>
              <a:defRPr sz="746"/>
            </a:lvl7pPr>
            <a:lvl8pPr marL="2499649" indent="0">
              <a:buNone/>
              <a:defRPr sz="746"/>
            </a:lvl8pPr>
            <a:lvl9pPr marL="2856741" indent="0">
              <a:buNone/>
              <a:defRPr sz="74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E774-9944-0D4C-AF7F-2733F9DE4C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099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9144000" cy="5019618"/>
          </a:xfrm>
        </p:spPr>
        <p:txBody>
          <a:bodyPr rtlCol="0">
            <a:normAutofit/>
          </a:bodyPr>
          <a:lstStyle>
            <a:lvl1pPr marL="0" indent="0">
              <a:buNone/>
              <a:defRPr sz="2450"/>
            </a:lvl1pPr>
            <a:lvl2pPr marL="357093" indent="0">
              <a:buNone/>
              <a:defRPr sz="2237"/>
            </a:lvl2pPr>
            <a:lvl3pPr marL="714187" indent="0">
              <a:buNone/>
              <a:defRPr sz="1918"/>
            </a:lvl3pPr>
            <a:lvl4pPr marL="1071277" indent="0">
              <a:buNone/>
              <a:defRPr sz="1598"/>
            </a:lvl4pPr>
            <a:lvl5pPr marL="1428371" indent="0">
              <a:buNone/>
              <a:defRPr sz="1598"/>
            </a:lvl5pPr>
            <a:lvl6pPr marL="1785463" indent="0">
              <a:buNone/>
              <a:defRPr sz="1598"/>
            </a:lvl6pPr>
            <a:lvl7pPr marL="2142555" indent="0">
              <a:buNone/>
              <a:defRPr sz="1598"/>
            </a:lvl7pPr>
            <a:lvl8pPr marL="2499649" indent="0">
              <a:buNone/>
              <a:defRPr sz="1598"/>
            </a:lvl8pPr>
            <a:lvl9pPr marL="2856741" indent="0">
              <a:buNone/>
              <a:defRPr sz="1598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7158-70CB-DA43-BE72-927191FCEB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369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4DC521-9F73-5943-9B46-95C0119DF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" y="1702800"/>
            <a:ext cx="9141093" cy="33148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65ADC5-5746-3A4B-AC69-905FEBCEC8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0C85D0-614E-7747-9D96-E579CA504889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E004BB-3140-AE4D-9C4D-396C4088AEE0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43BC12-2005-B447-A11B-0D3E03B80B4A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9568BF-EA85-3044-A265-B97CC4DADE1F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7494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0BBC2-DFFB-9D48-B6C4-15C9E21FE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649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C98CBD-B8A5-ED44-A9D8-E34544BAB0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D3967E2-4818-A54C-B719-57B1EDAF4A4F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648105-A4F5-EE48-837B-43E22A3FF20F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2119DB-9FD7-CC40-941E-FD3303FC9C24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F41668-F232-ED4A-82BD-D01E2C738858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93426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EA1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C866D9-826A-6646-9C0D-7F3466C22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" y="1702062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C0446F-198D-2D4D-918B-60E87D3FB60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7988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77B5BB-392A-544C-93EF-E3039163841B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E2677B-EB86-9445-9F9F-D1BDA04CD4C8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A7CB48-B6D6-3F4B-A4AF-3222CCDAC0F1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6B2B336-22CB-1943-8923-F72B5393322C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33272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F6546C-B280-1A44-86E0-F1279F6A1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702800"/>
            <a:ext cx="9143998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498E44-6F3A-984D-AA36-198DCADFF9F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27877F-D16E-374F-87A9-019435558148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B96CC68-2FE7-9244-A02F-201432C0621D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4C1AE3-9E71-7746-A609-381CA493277C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2C969F-586D-1543-ABFD-E1DBE70880A4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9976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B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0A7A5E-BA79-C849-819A-EB2C6F60F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2800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7E95C7-17DD-574A-BADF-7356E5018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30599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B70B68-ECE4-5145-9430-6C1766700B4F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937EC66-0351-F04B-ACB9-87BD5C80DD3B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6F82119-92FF-9249-A35E-C72C0103BFBF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454E19-6A49-044A-80AA-CF0F045530EC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7493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A2568-7CD4-734F-9F51-4D992494C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8" y="1702062"/>
            <a:ext cx="9144000" cy="3317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278497-50A6-0340-BC72-19BB574D46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3225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50F49D-72B5-3844-9315-FA34B98540A5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A48B83-3EA5-7D42-9331-37C0A1ADEFE1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45D1B-0969-E749-AC5E-D2030631B511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D32F43-F71F-BD4F-9AD2-129A57321656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79215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Väli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020028"/>
          </a:xfrm>
          <a:prstGeom prst="rect">
            <a:avLst/>
          </a:prstGeom>
          <a:solidFill>
            <a:srgbClr val="002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5763987" y="5610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6098722" y="56975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/>
          <p:nvPr userDrawn="1"/>
        </p:nvSpPr>
        <p:spPr>
          <a:xfrm>
            <a:off x="5437415" y="59932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383EE-675C-694D-883B-7B08A6B9F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" y="1704300"/>
            <a:ext cx="9144000" cy="331480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9EF8BDD-15D7-6047-859A-58A06E7BDF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28641" y="3327988"/>
            <a:ext cx="2319338" cy="79496"/>
            <a:chOff x="8913156" y="2232185"/>
            <a:chExt cx="3272924" cy="56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43362D4-3EEA-3849-9E50-F3A96D979A4D}"/>
                </a:ext>
              </a:extLst>
            </p:cNvPr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C50E70-016F-6840-B611-2FF7EFC817C9}"/>
                </a:ext>
              </a:extLst>
            </p:cNvPr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065D9A-33AF-E94F-80A9-40EF4D0A8879}"/>
                </a:ext>
              </a:extLst>
            </p:cNvPr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DBDE35-0793-FD48-8489-5EEC89CA9B6E}"/>
                </a:ext>
              </a:extLst>
            </p:cNvPr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4630062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älisivu_1_omat ku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13" name="Rectangle 12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171844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grpSp>
        <p:nvGrpSpPr>
          <p:cNvPr id="23" name="Group 38"/>
          <p:cNvGrpSpPr>
            <a:grpSpLocks/>
          </p:cNvGrpSpPr>
          <p:nvPr/>
        </p:nvGrpSpPr>
        <p:grpSpPr bwMode="auto">
          <a:xfrm>
            <a:off x="6832600" y="3328645"/>
            <a:ext cx="2319338" cy="79496"/>
            <a:chOff x="8913156" y="2232185"/>
            <a:chExt cx="3272924" cy="56821"/>
          </a:xfrm>
        </p:grpSpPr>
        <p:sp>
          <p:nvSpPr>
            <p:cNvPr id="24" name="Rectangle 23"/>
            <p:cNvSpPr/>
            <p:nvPr/>
          </p:nvSpPr>
          <p:spPr>
            <a:xfrm>
              <a:off x="9726347" y="2232185"/>
              <a:ext cx="824391" cy="56821"/>
            </a:xfrm>
            <a:prstGeom prst="rect">
              <a:avLst/>
            </a:prstGeom>
            <a:solidFill>
              <a:srgbClr val="E217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913156" y="2232185"/>
              <a:ext cx="819911" cy="56821"/>
            </a:xfrm>
            <a:prstGeom prst="rect">
              <a:avLst/>
            </a:prstGeom>
            <a:solidFill>
              <a:srgbClr val="00C7B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361689" y="2232185"/>
              <a:ext cx="824391" cy="56821"/>
            </a:xfrm>
            <a:prstGeom prst="rect">
              <a:avLst/>
            </a:prstGeom>
            <a:solidFill>
              <a:srgbClr val="82BF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4017" y="2232185"/>
              <a:ext cx="819911" cy="5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690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Corbel"/>
              </a:endParaRPr>
            </a:p>
          </p:txBody>
        </p:sp>
      </p:grp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" y="1716887"/>
            <a:ext cx="4557713" cy="33039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57711" y="1716427"/>
            <a:ext cx="2274952" cy="330986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32669" y="1716433"/>
            <a:ext cx="2311337" cy="165787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32669" y="3408595"/>
            <a:ext cx="2311337" cy="1611823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031" y="276800"/>
            <a:ext cx="6328718" cy="110397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1547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D02B81-1693-9640-A8E8-185B350C1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33" r="-2137"/>
          <a:stretch/>
        </p:blipFill>
        <p:spPr>
          <a:xfrm>
            <a:off x="2139155" y="3869059"/>
            <a:ext cx="5573686" cy="1274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52D11-FA34-014C-A71D-3C5E338AC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9" b="-1642"/>
          <a:stretch/>
        </p:blipFill>
        <p:spPr>
          <a:xfrm>
            <a:off x="0" y="1693988"/>
            <a:ext cx="2220686" cy="2232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5B3036-A1BC-844B-8119-A5C07FD59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9192" y="1142"/>
            <a:ext cx="7004809" cy="1720257"/>
          </a:xfrm>
          <a:prstGeom prst="rect">
            <a:avLst/>
          </a:prstGeom>
        </p:spPr>
      </p:pic>
      <p:sp>
        <p:nvSpPr>
          <p:cNvPr id="55" name="Rectangle 54"/>
          <p:cNvSpPr/>
          <p:nvPr userDrawn="1"/>
        </p:nvSpPr>
        <p:spPr>
          <a:xfrm>
            <a:off x="-1" y="3877082"/>
            <a:ext cx="2159988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59988" y="1713373"/>
            <a:ext cx="6984013" cy="2163712"/>
          </a:xfrm>
          <a:prstGeom prst="rect">
            <a:avLst/>
          </a:prstGeom>
          <a:solidFill>
            <a:srgbClr val="D0D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8089" y="2127560"/>
            <a:ext cx="5338467" cy="1047753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2450" baseline="0">
                <a:solidFill>
                  <a:srgbClr val="025C96"/>
                </a:solidFill>
                <a:latin typeface="Corbel"/>
                <a:cs typeface="Corbe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8089" y="3223624"/>
            <a:ext cx="5338467" cy="375177"/>
          </a:xfrm>
        </p:spPr>
        <p:txBody>
          <a:bodyPr>
            <a:normAutofit/>
          </a:bodyPr>
          <a:lstStyle>
            <a:lvl1pPr marL="0" indent="0" algn="l">
              <a:buNone/>
              <a:defRPr sz="1065">
                <a:solidFill>
                  <a:srgbClr val="025C96"/>
                </a:solidFill>
                <a:latin typeface="Corbel"/>
                <a:cs typeface="Corbel"/>
              </a:defRPr>
            </a:lvl1pPr>
            <a:lvl2pPr marL="35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4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8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9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6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1" y="0"/>
            <a:ext cx="2159987" cy="1713373"/>
          </a:xfrm>
          <a:prstGeom prst="rect">
            <a:avLst/>
          </a:prstGeom>
          <a:solidFill>
            <a:srgbClr val="025C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0" y="3517695"/>
            <a:ext cx="338628" cy="359390"/>
          </a:xfrm>
          <a:prstGeom prst="rect">
            <a:avLst/>
          </a:prstGeom>
          <a:solidFill>
            <a:srgbClr val="002F5F">
              <a:alpha val="5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444966" y="3877085"/>
            <a:ext cx="1705384" cy="1266417"/>
          </a:xfrm>
          <a:prstGeom prst="rect">
            <a:avLst/>
          </a:prstGeom>
          <a:solidFill>
            <a:srgbClr val="002F5F"/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8791566" y="3502373"/>
            <a:ext cx="356400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8550366" y="3877085"/>
            <a:ext cx="241200" cy="25510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Rectangle 55"/>
          <p:cNvSpPr/>
          <p:nvPr userDrawn="1"/>
        </p:nvSpPr>
        <p:spPr>
          <a:xfrm rot="10800000">
            <a:off x="1911756" y="3877081"/>
            <a:ext cx="251356" cy="715071"/>
          </a:xfrm>
          <a:prstGeom prst="rect">
            <a:avLst/>
          </a:prstGeom>
          <a:solidFill>
            <a:srgbClr val="025C96">
              <a:alpha val="42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13" y="317334"/>
            <a:ext cx="1051560" cy="107870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7070745" y="3885111"/>
            <a:ext cx="372146" cy="379504"/>
          </a:xfrm>
          <a:prstGeom prst="rect">
            <a:avLst/>
          </a:prstGeom>
          <a:solidFill>
            <a:srgbClr val="025C96">
              <a:alpha val="44000"/>
            </a:srgbClr>
          </a:solidFill>
          <a:ln>
            <a:noFill/>
            <a:prstDash val="sys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rot="0" spcFirstLastPara="0" vertOverflow="overflow" horzOverflow="overflow" vert="horz" wrap="square" lIns="97424" tIns="48712" rIns="97424" bIns="48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738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042276" y="0"/>
            <a:ext cx="1101725" cy="805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31" tIns="35716" rIns="71431" bIns="35716" anchor="ctr"/>
          <a:lstStyle/>
          <a:p>
            <a:pPr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5584826" y="2750470"/>
            <a:ext cx="2193925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 dirty="0" err="1">
                <a:solidFill>
                  <a:srgbClr val="5E6A71"/>
                </a:solidFill>
                <a:latin typeface="Corbel" charset="0"/>
                <a:cs typeface="Corbel" charset="0"/>
              </a:rPr>
              <a:t>facebook.com</a:t>
            </a:r>
            <a:r>
              <a:rPr lang="en-US" sz="959" dirty="0">
                <a:solidFill>
                  <a:srgbClr val="5E6A71"/>
                </a:solidFill>
                <a:latin typeface="Corbel" charset="0"/>
                <a:cs typeface="Corbel" charset="0"/>
              </a:rPr>
              <a:t>/</a:t>
            </a:r>
            <a:r>
              <a:rPr lang="en-US" sz="959" dirty="0" err="1">
                <a:solidFill>
                  <a:srgbClr val="5E6A71"/>
                </a:solidFill>
                <a:latin typeface="Corbel" charset="0"/>
                <a:cs typeface="Corbel" charset="0"/>
              </a:rPr>
              <a:t>CSCfi</a:t>
            </a:r>
            <a:endParaRPr lang="en-US" sz="959" dirty="0">
              <a:solidFill>
                <a:srgbClr val="5E6A71"/>
              </a:solidFill>
            </a:endParaRPr>
          </a:p>
        </p:txBody>
      </p:sp>
      <p:sp>
        <p:nvSpPr>
          <p:cNvPr id="26" name="TextBox 46"/>
          <p:cNvSpPr txBox="1">
            <a:spLocks noChangeArrowheads="1"/>
          </p:cNvSpPr>
          <p:nvPr/>
        </p:nvSpPr>
        <p:spPr bwMode="auto">
          <a:xfrm>
            <a:off x="5584825" y="3185155"/>
            <a:ext cx="1600200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twitter.com/CSCfi</a:t>
            </a:r>
            <a:endParaRPr lang="en-US" sz="959">
              <a:solidFill>
                <a:srgbClr val="5E6A71"/>
              </a:solidFill>
              <a:hlinkClick r:id="rId2"/>
            </a:endParaRPr>
          </a:p>
        </p:txBody>
      </p:sp>
      <p:sp>
        <p:nvSpPr>
          <p:cNvPr id="28" name="TextBox 48"/>
          <p:cNvSpPr txBox="1">
            <a:spLocks noChangeArrowheads="1"/>
          </p:cNvSpPr>
          <p:nvPr/>
        </p:nvSpPr>
        <p:spPr bwMode="auto">
          <a:xfrm>
            <a:off x="5584825" y="3652050"/>
            <a:ext cx="3455988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linkedin.com/company/csc---it-center-for-science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2530311"/>
            <a:ext cx="0" cy="2017822"/>
          </a:xfrm>
          <a:prstGeom prst="line">
            <a:avLst/>
          </a:prstGeom>
          <a:ln w="9525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-4763" y="4994659"/>
            <a:ext cx="1751224" cy="17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31" tIns="35716" rIns="71431" bIns="35716">
            <a:spAutoFit/>
          </a:bodyPr>
          <a:lstStyle/>
          <a:p>
            <a:r>
              <a:rPr lang="fi-FI" sz="639" dirty="0">
                <a:solidFill>
                  <a:srgbClr val="FFFFFF"/>
                </a:solidFill>
              </a:rPr>
              <a:t>Kuvat </a:t>
            </a:r>
            <a:r>
              <a:rPr lang="fi-FI" sz="639" dirty="0" err="1">
                <a:solidFill>
                  <a:srgbClr val="FFFFFF"/>
                </a:solidFill>
              </a:rPr>
              <a:t>CSC:n</a:t>
            </a:r>
            <a:r>
              <a:rPr lang="fi-FI" sz="639" dirty="0">
                <a:solidFill>
                  <a:srgbClr val="FFFFFF"/>
                </a:solidFill>
              </a:rPr>
              <a:t> arkisto, Adobe </a:t>
            </a:r>
            <a:r>
              <a:rPr lang="fi-FI" sz="639" dirty="0" err="1">
                <a:solidFill>
                  <a:srgbClr val="FFFFFF"/>
                </a:solidFill>
              </a:rPr>
              <a:t>Stock</a:t>
            </a:r>
            <a:r>
              <a:rPr lang="fi-FI" sz="639" dirty="0">
                <a:solidFill>
                  <a:srgbClr val="FFFFFF"/>
                </a:solidFill>
              </a:rPr>
              <a:t> ja </a:t>
            </a:r>
            <a:r>
              <a:rPr lang="fi-FI" sz="639" dirty="0" err="1">
                <a:solidFill>
                  <a:srgbClr val="FFFFFF"/>
                </a:solidFill>
              </a:rPr>
              <a:t>Thinkstock</a:t>
            </a:r>
            <a:endParaRPr lang="fi-FI" sz="639" dirty="0">
              <a:solidFill>
                <a:srgbClr val="FFFFFF"/>
              </a:solidFill>
            </a:endParaRPr>
          </a:p>
        </p:txBody>
      </p:sp>
      <p:sp>
        <p:nvSpPr>
          <p:cNvPr id="36" name="TextBox 56"/>
          <p:cNvSpPr txBox="1">
            <a:spLocks noChangeArrowheads="1"/>
          </p:cNvSpPr>
          <p:nvPr/>
        </p:nvSpPr>
        <p:spPr bwMode="auto">
          <a:xfrm>
            <a:off x="5584825" y="4089381"/>
            <a:ext cx="3455988" cy="23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431" tIns="35716" rIns="71431" bIns="35716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ts val="932"/>
              </a:spcBef>
              <a:buFont typeface="Arial" charset="0"/>
              <a:buNone/>
              <a:defRPr/>
            </a:pPr>
            <a:r>
              <a:rPr lang="en-US" sz="959">
                <a:solidFill>
                  <a:srgbClr val="5E6A71"/>
                </a:solidFill>
              </a:rPr>
              <a:t>github.com/CSCfi</a:t>
            </a:r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0"/>
          </p:nvPr>
        </p:nvSpPr>
        <p:spPr>
          <a:xfrm>
            <a:off x="2304681" y="2529510"/>
            <a:ext cx="1963641" cy="288797"/>
          </a:xfrm>
        </p:spPr>
        <p:txBody>
          <a:bodyPr lIns="0"/>
          <a:lstStyle>
            <a:lvl1pPr marL="0" indent="0">
              <a:buNone/>
              <a:defRPr sz="1065" b="1">
                <a:solidFill>
                  <a:schemeClr val="tx1"/>
                </a:solidFill>
              </a:defRPr>
            </a:lvl1pPr>
            <a:lvl2pPr marL="271584" indent="0">
              <a:buFont typeface="Arial"/>
              <a:buNone/>
              <a:defRPr sz="959"/>
            </a:lvl2pPr>
            <a:lvl3pPr marL="892879" indent="0">
              <a:buFont typeface="Arial"/>
              <a:buNone/>
              <a:defRPr sz="959"/>
            </a:lvl3pPr>
            <a:lvl4pPr marL="1154541" indent="0">
              <a:buNone/>
              <a:defRPr sz="959"/>
            </a:lvl4pPr>
            <a:lvl5pPr marL="1511693" indent="0">
              <a:buNone/>
              <a:defRPr sz="95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11"/>
          </p:nvPr>
        </p:nvSpPr>
        <p:spPr>
          <a:xfrm>
            <a:off x="826989" y="2597803"/>
            <a:ext cx="1243207" cy="1241855"/>
          </a:xfrm>
          <a:prstGeom prst="ellipse">
            <a:avLst/>
          </a:prstGeom>
        </p:spPr>
        <p:txBody>
          <a:bodyPr/>
          <a:lstStyle>
            <a:lvl1pPr marL="0" indent="0">
              <a:buFont typeface="Arial"/>
              <a:buNone/>
              <a:defRPr sz="1065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Text Placeholder 56"/>
          <p:cNvSpPr>
            <a:spLocks noGrp="1"/>
          </p:cNvSpPr>
          <p:nvPr>
            <p:ph type="body" sz="quarter" idx="12"/>
          </p:nvPr>
        </p:nvSpPr>
        <p:spPr>
          <a:xfrm>
            <a:off x="2304678" y="2867711"/>
            <a:ext cx="1963642" cy="1287908"/>
          </a:xfrm>
        </p:spPr>
        <p:txBody>
          <a:bodyPr l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59"/>
            </a:lvl1pPr>
            <a:lvl2pPr marL="539447" indent="-267864">
              <a:buFont typeface="Arial"/>
              <a:buChar char="•"/>
              <a:defRPr sz="1065"/>
            </a:lvl2pPr>
            <a:lvl3pPr marL="1116098" indent="-223219">
              <a:buFont typeface="Arial"/>
              <a:buChar char="•"/>
              <a:defRPr sz="959"/>
            </a:lvl3pPr>
            <a:lvl4pPr>
              <a:defRPr sz="852"/>
            </a:lvl4pPr>
            <a:lvl5pPr>
              <a:defRPr sz="746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990" y="231911"/>
            <a:ext cx="2912020" cy="1975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436" y="2708678"/>
            <a:ext cx="288000" cy="2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44988" y="3142854"/>
            <a:ext cx="288000" cy="28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577" y="4034515"/>
            <a:ext cx="288000" cy="28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818" y="3580846"/>
            <a:ext cx="339007" cy="28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7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200154"/>
            <a:ext cx="3818467" cy="3394472"/>
          </a:xfrm>
        </p:spPr>
        <p:txBody>
          <a:bodyPr/>
          <a:lstStyle>
            <a:lvl2pPr marL="410685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932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8171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553791" y="1200154"/>
            <a:ext cx="3611841" cy="3394472"/>
          </a:xfrm>
        </p:spPr>
        <p:txBody>
          <a:bodyPr/>
          <a:lstStyle>
            <a:lvl2pPr marL="410685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932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8171" marR="0" indent="-137833" algn="l" defTabSz="3572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1" y="205978"/>
            <a:ext cx="770843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057C3-EDE0-4E94-8E03-15F17BEADAEF}" type="datetime1">
              <a:rPr lang="fi-FI" smtClean="0"/>
              <a:t>20.11.2020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EB33-AE32-4D46-BAA6-3F61AB03C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solidFill>
                  <a:srgbClr val="000000"/>
                </a:solidFill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75A3-2E4D-4F46-A85A-D5B418994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4208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9" y="-52356"/>
            <a:ext cx="9223829" cy="50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2BF65-B844-A84A-93B0-7324BF97B9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99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pohj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257" y="-24665"/>
            <a:ext cx="9151257" cy="503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  <a:lvl5pPr>
              <a:defRPr>
                <a:latin typeface="Corbel"/>
                <a:cs typeface="Corbe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D4AF-0665-7B44-B9A5-492E7E49DE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5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1528" y="7"/>
            <a:ext cx="3092477" cy="5020411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518371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3" y="205978"/>
            <a:ext cx="5183715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2314576" y="4783235"/>
            <a:ext cx="3736975" cy="2367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0D6-6900-F14F-BBC6-775F449734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4244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_Pictur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3" y="1200159"/>
            <a:ext cx="235796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8" y="205978"/>
            <a:ext cx="7746059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19190" y="1200886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10997" y="1200152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119190" y="2998874"/>
            <a:ext cx="252106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810997" y="2998141"/>
            <a:ext cx="2392271" cy="159648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11EFB-31E0-D040-8131-3FD1561EF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5966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4334" y="1198603"/>
            <a:ext cx="3448933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3" y="1200159"/>
            <a:ext cx="3945465" cy="339291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4168B-EB49-1542-A171-4DCE018223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9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6" y="1200159"/>
            <a:ext cx="3818467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53793" y="1200159"/>
            <a:ext cx="3611841" cy="3394472"/>
          </a:xfrm>
        </p:spPr>
        <p:txBody>
          <a:bodyPr/>
          <a:lstStyle>
            <a:lvl2pPr marL="41051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2pPr>
            <a:lvl3pPr marL="1030506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3pPr>
            <a:lvl4pPr marL="1387600" marR="0" indent="-137774" algn="l" defTabSz="35709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602D-C93A-8141-9238-06DF5CA742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7745"/>
            <a:ext cx="7742238" cy="8558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1" y="1200883"/>
            <a:ext cx="6169025" cy="33929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033" tIns="33516" rIns="67033" bIns="33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 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7613" y="4783235"/>
            <a:ext cx="976312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14575" y="4783235"/>
            <a:ext cx="4311650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1" y="4783235"/>
            <a:ext cx="646113" cy="236794"/>
          </a:xfrm>
          <a:prstGeom prst="rect">
            <a:avLst/>
          </a:prstGeom>
        </p:spPr>
        <p:txBody>
          <a:bodyPr vert="horz" lIns="67033" tIns="33516" rIns="67033" bIns="33516" rtlCol="0" anchor="ctr"/>
          <a:lstStyle>
            <a:lvl1pPr algn="l" defTabSz="486901" fontAlgn="auto">
              <a:spcBef>
                <a:spcPts val="0"/>
              </a:spcBef>
              <a:spcAft>
                <a:spcPts val="0"/>
              </a:spcAft>
              <a:defRPr sz="746" b="0">
                <a:solidFill>
                  <a:schemeClr val="accent3">
                    <a:lumMod val="75000"/>
                  </a:schemeClr>
                </a:solidFill>
                <a:latin typeface="Corbel"/>
                <a:ea typeface="+mn-ea"/>
                <a:cs typeface="Corbel"/>
              </a:defRPr>
            </a:lvl1pPr>
          </a:lstStyle>
          <a:p>
            <a:pPr>
              <a:defRPr/>
            </a:pPr>
            <a:fld id="{120E91DB-2444-B440-AB36-9AD9C2865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557714" y="5020028"/>
            <a:ext cx="4586287" cy="12347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832600" y="5020028"/>
            <a:ext cx="2311400" cy="123472"/>
          </a:xfrm>
          <a:prstGeom prst="rect">
            <a:avLst/>
          </a:prstGeom>
          <a:solidFill>
            <a:srgbClr val="82BF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" y="5020028"/>
            <a:ext cx="4562475" cy="12347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420" tIns="35709" rIns="71420" bIns="35709" anchor="ctr"/>
          <a:lstStyle/>
          <a:p>
            <a:pPr algn="ctr" defTabSz="48690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97" y="112146"/>
            <a:ext cx="846003" cy="573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34" r:id="rId2"/>
    <p:sldLayoutId id="2147483890" r:id="rId3"/>
    <p:sldLayoutId id="2147483898" r:id="rId4"/>
    <p:sldLayoutId id="2147483899" r:id="rId5"/>
    <p:sldLayoutId id="2147483901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906" r:id="rId12"/>
    <p:sldLayoutId id="2147483927" r:id="rId13"/>
    <p:sldLayoutId id="2147483928" r:id="rId14"/>
    <p:sldLayoutId id="2147483929" r:id="rId15"/>
    <p:sldLayoutId id="2147483931" r:id="rId16"/>
    <p:sldLayoutId id="2147483932" r:id="rId17"/>
    <p:sldLayoutId id="2147483933" r:id="rId18"/>
    <p:sldLayoutId id="2147483914" r:id="rId19"/>
    <p:sldLayoutId id="2147483915" r:id="rId20"/>
    <p:sldLayoutId id="2147483917" r:id="rId21"/>
  </p:sldLayoutIdLst>
  <p:hf hdr="0" ftr="0" dt="0"/>
  <p:txStyles>
    <p:titleStyle>
      <a:lvl1pPr algn="l" defTabSz="356870" rtl="0" eaLnBrk="1" fontAlgn="base" hangingPunct="1">
        <a:spcBef>
          <a:spcPct val="0"/>
        </a:spcBef>
        <a:spcAft>
          <a:spcPct val="0"/>
        </a:spcAft>
        <a:defRPr sz="2237" b="1" kern="1200">
          <a:solidFill>
            <a:schemeClr val="tx1"/>
          </a:solidFill>
          <a:latin typeface="Corbel"/>
          <a:ea typeface="ＭＳ Ｐゴシック" charset="0"/>
          <a:cs typeface="Corbel"/>
        </a:defRPr>
      </a:lvl1pPr>
      <a:lvl2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2pPr>
      <a:lvl3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3pPr>
      <a:lvl4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4pPr>
      <a:lvl5pPr algn="l" defTabSz="356870" rtl="0" eaLnBrk="1" fontAlgn="base" hangingPunct="1">
        <a:spcBef>
          <a:spcPct val="0"/>
        </a:spcBef>
        <a:spcAft>
          <a:spcPct val="0"/>
        </a:spcAft>
        <a:defRPr sz="2237" b="1">
          <a:solidFill>
            <a:schemeClr val="tx1"/>
          </a:solidFill>
          <a:latin typeface="Corbel" charset="0"/>
          <a:ea typeface="ＭＳ Ｐゴシック" charset="0"/>
        </a:defRPr>
      </a:lvl5pPr>
      <a:lvl6pPr marL="357093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6pPr>
      <a:lvl7pPr marL="714187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7pPr>
      <a:lvl8pPr marL="1071277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8pPr>
      <a:lvl9pPr marL="1428371" algn="l" defTabSz="357093" rtl="0" eaLnBrk="1" fontAlgn="base" hangingPunct="1">
        <a:spcBef>
          <a:spcPct val="0"/>
        </a:spcBef>
        <a:spcAft>
          <a:spcPct val="0"/>
        </a:spcAft>
        <a:defRPr sz="2237" b="1">
          <a:solidFill>
            <a:srgbClr val="094C5F"/>
          </a:solidFill>
          <a:latin typeface="Candara" charset="0"/>
          <a:ea typeface="ＭＳ Ｐゴシック" charset="0"/>
        </a:defRPr>
      </a:lvl9pPr>
    </p:titleStyle>
    <p:bodyStyle>
      <a:lvl1pPr marL="152219" indent="-152219" algn="l" defTabSz="356870" rtl="0" eaLnBrk="1" fontAlgn="base" hangingPunct="1">
        <a:lnSpc>
          <a:spcPct val="110000"/>
        </a:lnSpc>
        <a:spcBef>
          <a:spcPts val="932"/>
        </a:spcBef>
        <a:spcAft>
          <a:spcPct val="0"/>
        </a:spcAft>
        <a:buFont typeface="Arial" charset="0"/>
        <a:buChar char="•"/>
        <a:defRPr kern="1200">
          <a:solidFill>
            <a:srgbClr val="464F55"/>
          </a:solidFill>
          <a:latin typeface="Corbel"/>
          <a:ea typeface="ＭＳ Ｐゴシック" charset="0"/>
          <a:cs typeface="Corbel"/>
        </a:defRPr>
      </a:lvl1pPr>
      <a:lvl2pPr marL="270612" indent="216489" algn="l" defTabSz="356870" rtl="0" eaLnBrk="1" fontAlgn="base" hangingPunct="1">
        <a:spcBef>
          <a:spcPct val="20000"/>
        </a:spcBef>
        <a:spcAft>
          <a:spcPct val="0"/>
        </a:spcAft>
        <a:buFont typeface="Courier New" charset="0"/>
        <a:defRPr sz="1598" kern="1200">
          <a:solidFill>
            <a:srgbClr val="464F55"/>
          </a:solidFill>
          <a:latin typeface="Corbel"/>
          <a:ea typeface="ＭＳ Ｐゴシック" charset="0"/>
          <a:cs typeface="Corbel"/>
        </a:defRPr>
      </a:lvl2pPr>
      <a:lvl3pPr marL="891327" indent="82875" algn="l" defTabSz="356870" rtl="0" eaLnBrk="1" fontAlgn="base" hangingPunct="1">
        <a:spcBef>
          <a:spcPts val="160"/>
        </a:spcBef>
        <a:spcAft>
          <a:spcPct val="0"/>
        </a:spcAft>
        <a:defRPr sz="1385" kern="1200">
          <a:solidFill>
            <a:srgbClr val="464F55"/>
          </a:solidFill>
          <a:latin typeface="Corbel"/>
          <a:ea typeface="ＭＳ Ｐゴシック" charset="0"/>
          <a:cs typeface="Corbel"/>
        </a:defRPr>
      </a:lvl3pPr>
      <a:lvl4pPr marL="1248196" indent="-94714" algn="l" defTabSz="35687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278" kern="1200">
          <a:solidFill>
            <a:srgbClr val="464F55"/>
          </a:solidFill>
          <a:latin typeface="Corbel"/>
          <a:ea typeface="ＭＳ Ｐゴシック" charset="0"/>
          <a:cs typeface="Corbel"/>
        </a:defRPr>
      </a:lvl4pPr>
      <a:lvl5pPr marL="1606756" indent="-94714" algn="l" defTabSz="3568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852" kern="1200">
          <a:solidFill>
            <a:schemeClr val="tx1"/>
          </a:solidFill>
          <a:latin typeface="Verdana"/>
          <a:ea typeface="ＭＳ Ｐゴシック" charset="0"/>
          <a:cs typeface="Verdana"/>
        </a:defRPr>
      </a:lvl5pPr>
      <a:lvl6pPr marL="1964009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6pPr>
      <a:lvl7pPr marL="2321102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7pPr>
      <a:lvl8pPr marL="2678195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8pPr>
      <a:lvl9pPr marL="3035286" indent="-178546" algn="l" defTabSz="357093" rtl="0" eaLnBrk="1" latinLnBrk="0" hangingPunct="1">
        <a:spcBef>
          <a:spcPct val="20000"/>
        </a:spcBef>
        <a:buFont typeface="Arial"/>
        <a:buChar char="•"/>
        <a:defRPr sz="1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1pPr>
      <a:lvl2pPr marL="357093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2pPr>
      <a:lvl3pPr marL="714187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3pPr>
      <a:lvl4pPr marL="1071277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28371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85463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142555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499649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856741" algn="l" defTabSz="357093" rtl="0" eaLnBrk="1" latinLnBrk="0" hangingPunct="1"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c.fi/earth-science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avaa.tdata.fi/web/paituli/publish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c.fi/geocomputing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csc.fi/gis-learning-materials" TargetMode="Externa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sc.fi/apps/arcgis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c.fi/gis-mailing-lists" TargetMode="External"/><Relationship Id="rId2" Type="http://schemas.openxmlformats.org/officeDocument/2006/relationships/hyperlink" Target="https://research.csc.fi/gis-guidelines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c.fi/paitul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881D-2F38-D543-BB21-84BAC7FAB8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Paituli </a:t>
            </a:r>
            <a:br>
              <a:rPr lang="fi-FI" dirty="0"/>
            </a:br>
            <a:r>
              <a:rPr lang="fi-FI" dirty="0"/>
              <a:t>ja </a:t>
            </a:r>
            <a:r>
              <a:rPr lang="fi-FI" sz="2800" dirty="0" err="1"/>
              <a:t>CSC:n</a:t>
            </a:r>
            <a:r>
              <a:rPr lang="fi-FI" sz="2800" dirty="0"/>
              <a:t> paikkatietopalvelut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F4B12-227A-0C4D-A4CB-A4FADDC77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8722" y="3094075"/>
            <a:ext cx="5539563" cy="1047753"/>
          </a:xfrm>
        </p:spPr>
        <p:txBody>
          <a:bodyPr>
            <a:normAutofit/>
          </a:bodyPr>
          <a:lstStyle/>
          <a:p>
            <a:r>
              <a:rPr lang="fi-FI" sz="1600" dirty="0"/>
              <a:t>CSC –</a:t>
            </a:r>
            <a:r>
              <a:rPr lang="en-US" sz="1600" dirty="0" err="1"/>
              <a:t>Tieteen</a:t>
            </a:r>
            <a:r>
              <a:rPr lang="en-US" sz="1600" dirty="0"/>
              <a:t> </a:t>
            </a:r>
            <a:r>
              <a:rPr lang="en-US" sz="1600" dirty="0" err="1"/>
              <a:t>tietotekniikan</a:t>
            </a:r>
            <a:r>
              <a:rPr lang="en-US" sz="1600" dirty="0"/>
              <a:t> </a:t>
            </a:r>
            <a:r>
              <a:rPr lang="en-US" sz="1600" dirty="0" err="1"/>
              <a:t>keskus</a:t>
            </a:r>
            <a:endParaRPr lang="en-US" sz="1600" dirty="0"/>
          </a:p>
          <a:p>
            <a:r>
              <a:rPr lang="fi-FI" sz="1600" dirty="0"/>
              <a:t>Kylli Ek, giscoord@csc.fi</a:t>
            </a:r>
            <a:endParaRPr lang="en-US" sz="1600" dirty="0"/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4718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4C495F-01D4-47DB-ABF5-F8757CD6D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810C4-7699-4CDE-9342-C44D11316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D5134-14B7-4CAF-8814-3075C28A4E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9C8D7D-FFEE-48B2-A927-D9C137265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F16E05-25C1-4DA4-B006-EDC58EC08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Suosituimmat Paitulin aineistot</a:t>
            </a:r>
          </a:p>
        </p:txBody>
      </p:sp>
    </p:spTree>
    <p:extLst>
      <p:ext uri="{BB962C8B-B14F-4D97-AF65-F5344CB8AC3E}">
        <p14:creationId xmlns:p14="http://schemas.microsoft.com/office/powerpoint/2010/main" val="871823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000" y="459001"/>
            <a:ext cx="6172200" cy="745331"/>
          </a:xfrm>
        </p:spPr>
        <p:txBody>
          <a:bodyPr/>
          <a:lstStyle/>
          <a:p>
            <a:pPr algn="l"/>
            <a:r>
              <a:rPr lang="fi-FI" dirty="0"/>
              <a:t>Aineistojen tuottajat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204332"/>
            <a:ext cx="5886654" cy="3315534"/>
          </a:xfrm>
        </p:spPr>
        <p:txBody>
          <a:bodyPr/>
          <a:lstStyle/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Digi- ja väestövirasto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Helsingin yliopisto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Ilmatieteen laitos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Karelia AMK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Kotimaisten kielten keskus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Latuviitta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Luonnonvarakeskus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Maanmittauslaitos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Ruokavirasto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Tilastokeskus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Väylävirasto</a:t>
            </a:r>
            <a:endParaRPr lang="fi-FI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5110"/>
            <a:ext cx="6172200" cy="745331"/>
          </a:xfrm>
        </p:spPr>
        <p:txBody>
          <a:bodyPr/>
          <a:lstStyle/>
          <a:p>
            <a:r>
              <a:rPr lang="fi-FI" dirty="0"/>
              <a:t>MML, peruskartta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27" t="9233" r="5319" b="9974"/>
          <a:stretch>
            <a:fillRect/>
          </a:stretch>
        </p:blipFill>
        <p:spPr bwMode="auto">
          <a:xfrm>
            <a:off x="70289" y="1713202"/>
            <a:ext cx="2810789" cy="32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485" t="9259" r="6430" b="9949"/>
          <a:stretch>
            <a:fillRect/>
          </a:stretch>
        </p:blipFill>
        <p:spPr bwMode="auto">
          <a:xfrm>
            <a:off x="6080972" y="1717133"/>
            <a:ext cx="2869567" cy="323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38196" y="1402061"/>
            <a:ext cx="2674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Korkeuskäyrillä, painoväri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0228" y="1403144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Ilman korkeuskäyriä </a:t>
            </a:r>
            <a:r>
              <a:rPr lang="fi-FI" sz="1600" dirty="0"/>
              <a:t>(2006-2010)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15938" y="134634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1:20 000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2005-2020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ea typeface="ＭＳ Ｐゴシック" charset="-128"/>
              </a:rPr>
              <a:t>PNG, TIFF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7EAD1-CBA4-4241-875B-E5128598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59" t="13695" r="13040" b="7658"/>
          <a:stretch/>
        </p:blipFill>
        <p:spPr>
          <a:xfrm>
            <a:off x="2951822" y="1713202"/>
            <a:ext cx="3058406" cy="3245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23DBF4-8EAA-4405-AFC9-6FB8D22BC380}"/>
              </a:ext>
            </a:extLst>
          </p:cNvPr>
          <p:cNvSpPr txBox="1"/>
          <p:nvPr/>
        </p:nvSpPr>
        <p:spPr>
          <a:xfrm>
            <a:off x="-11812" y="1403144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Korkeuskäyrillä, taustaväri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50" y="0"/>
            <a:ext cx="5362422" cy="745331"/>
          </a:xfrm>
        </p:spPr>
        <p:txBody>
          <a:bodyPr/>
          <a:lstStyle/>
          <a:p>
            <a:r>
              <a:rPr lang="fi-FI" dirty="0"/>
              <a:t>MML, maastotietokanta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09982" y="1404368"/>
            <a:ext cx="3248118" cy="3190254"/>
          </a:xfrm>
        </p:spPr>
        <p:txBody>
          <a:bodyPr/>
          <a:lstStyle/>
          <a:p>
            <a:r>
              <a:rPr lang="fi-FI" sz="1500" dirty="0"/>
              <a:t>liikenneväylät</a:t>
            </a:r>
          </a:p>
          <a:p>
            <a:pPr lvl="1"/>
            <a:r>
              <a:rPr lang="fi-FI" sz="1200" dirty="0"/>
              <a:t>tiet, kadut, kevyen liikenteen väylät, polut, rautatiet, lautat ja lossit, vesikulkuväylät, lentokentät</a:t>
            </a:r>
          </a:p>
          <a:p>
            <a:r>
              <a:rPr lang="fi-FI" sz="1500" dirty="0"/>
              <a:t>rakennukset ja rakenteet</a:t>
            </a:r>
          </a:p>
          <a:p>
            <a:r>
              <a:rPr lang="fi-FI" sz="1500" dirty="0"/>
              <a:t>hallintorajat </a:t>
            </a:r>
          </a:p>
          <a:p>
            <a:r>
              <a:rPr lang="fi-FI" sz="1500" dirty="0"/>
              <a:t>nimistö</a:t>
            </a:r>
          </a:p>
          <a:p>
            <a:r>
              <a:rPr lang="fi-FI" sz="1500" dirty="0"/>
              <a:t>maankäyttö</a:t>
            </a:r>
          </a:p>
          <a:p>
            <a:r>
              <a:rPr lang="fi-FI" sz="1500" dirty="0"/>
              <a:t>vedet</a:t>
            </a:r>
          </a:p>
          <a:p>
            <a:pPr lvl="1"/>
            <a:r>
              <a:rPr lang="fi-FI" sz="1200" dirty="0"/>
              <a:t>merialueet, järvet, lammet, joet, ojat, vesikuopat ja lähteet</a:t>
            </a:r>
          </a:p>
          <a:p>
            <a:r>
              <a:rPr lang="fi-FI" sz="1500" dirty="0"/>
              <a:t>korkeus- ja syvyyskäyrät</a:t>
            </a:r>
          </a:p>
          <a:p>
            <a:r>
              <a:rPr lang="fi-FI" sz="1500" dirty="0"/>
              <a:t>…</a:t>
            </a:r>
            <a:endParaRPr lang="en-US" sz="1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77634" y="141480"/>
            <a:ext cx="3882523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2005-2020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 karttalehdittäin, </a:t>
            </a:r>
            <a:r>
              <a:rPr lang="fi-FI" dirty="0" err="1">
                <a:ea typeface="ＭＳ Ｐゴシック" charset="-128"/>
              </a:rPr>
              <a:t>GeoPackage</a:t>
            </a:r>
            <a:r>
              <a:rPr lang="fi-FI" dirty="0">
                <a:ea typeface="ＭＳ Ｐゴシック" charset="-128"/>
              </a:rPr>
              <a:t> koko Suomi samassa tiedostossa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751" t="23080" r="11501" b="7377"/>
          <a:stretch>
            <a:fillRect/>
          </a:stretch>
        </p:blipFill>
        <p:spPr bwMode="auto">
          <a:xfrm>
            <a:off x="1385646" y="1383618"/>
            <a:ext cx="2646294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85646" y="4731990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727" y="-9785"/>
            <a:ext cx="4606026" cy="745331"/>
          </a:xfrm>
        </p:spPr>
        <p:txBody>
          <a:bodyPr/>
          <a:lstStyle/>
          <a:p>
            <a:r>
              <a:rPr lang="fi-FI" dirty="0"/>
              <a:t>MML, yleiskartat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850" y="843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1:50 000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84355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1:250 000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190939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1:50 000 – 1:4 500 000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2005-2020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PNG/TIFF, 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924" t="9604" r="16770" b="10758"/>
          <a:stretch>
            <a:fillRect/>
          </a:stretch>
        </p:blipFill>
        <p:spPr bwMode="auto">
          <a:xfrm>
            <a:off x="1277634" y="1167594"/>
            <a:ext cx="3132348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1931" t="9604" r="5562" b="10758"/>
          <a:stretch>
            <a:fillRect/>
          </a:stretch>
        </p:blipFill>
        <p:spPr bwMode="auto">
          <a:xfrm>
            <a:off x="4463988" y="1167594"/>
            <a:ext cx="3429762" cy="37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676" y="3214687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301720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"/>
            <a:ext cx="4606026" cy="745331"/>
          </a:xfrm>
        </p:spPr>
        <p:txBody>
          <a:bodyPr/>
          <a:lstStyle/>
          <a:p>
            <a:r>
              <a:rPr lang="fi-FI" dirty="0"/>
              <a:t>MML, </a:t>
            </a:r>
            <a:r>
              <a:rPr lang="fi-FI" dirty="0" err="1"/>
              <a:t>ortokuvat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1911" y="897564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värilliset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8234" y="176166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vääräväriset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1997-2020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ea typeface="ＭＳ Ｐゴシック" charset="-128"/>
              </a:rPr>
              <a:t>JPG2000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7634" y="1221600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52121" y="4461961"/>
            <a:ext cx="27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musta-valkoiset</a:t>
            </a:r>
          </a:p>
          <a:p>
            <a:r>
              <a:rPr lang="fi-FI" dirty="0"/>
              <a:t>(osa vanhemmista kuvista)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4108" y="4958835"/>
            <a:ext cx="151216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1997-2010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770" y="39239"/>
            <a:ext cx="6172200" cy="745331"/>
          </a:xfrm>
        </p:spPr>
        <p:txBody>
          <a:bodyPr/>
          <a:lstStyle/>
          <a:p>
            <a:r>
              <a:rPr lang="fi-FI" dirty="0"/>
              <a:t>MML, korkeusmalli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851" y="84355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25m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94259" y="843558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2m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25m, 10m ja 2m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2005-2020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TIFF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13588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940" y="2139702"/>
            <a:ext cx="3857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3407" y="56474"/>
            <a:ext cx="4606026" cy="745331"/>
          </a:xfrm>
        </p:spPr>
        <p:txBody>
          <a:bodyPr/>
          <a:lstStyle/>
          <a:p>
            <a:r>
              <a:rPr lang="fi-FI" dirty="0"/>
              <a:t>MML, laserkeilaus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C2115E-8174-43BF-9CE9-65789FE96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481" y="1420081"/>
            <a:ext cx="6591331" cy="298743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0,8 pistettä / m2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2008-2019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LAZ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3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"/>
            <a:ext cx="4606026" cy="745331"/>
          </a:xfrm>
        </p:spPr>
        <p:txBody>
          <a:bodyPr/>
          <a:lstStyle/>
          <a:p>
            <a:r>
              <a:rPr lang="fi-FI" dirty="0"/>
              <a:t>MML, hallintorajat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21850" y="84355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1:10 000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52121" y="843558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1:1 000 000, teemakartoille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044" y="33468"/>
            <a:ext cx="2651070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 – 1:1 000 000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2005-2029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646" y="1221600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994" y="1221600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Maanmittauslaitos</a:t>
            </a:r>
            <a:r>
              <a:rPr lang="en-US" sz="750" dirty="0"/>
              <a:t> 2010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95487"/>
            <a:ext cx="4606026" cy="745331"/>
          </a:xfrm>
        </p:spPr>
        <p:txBody>
          <a:bodyPr/>
          <a:lstStyle/>
          <a:p>
            <a:r>
              <a:rPr lang="fi-FI" dirty="0"/>
              <a:t>Liikennevirasto, </a:t>
            </a:r>
            <a:r>
              <a:rPr lang="fi-FI" dirty="0" err="1"/>
              <a:t>Digiroad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404368"/>
            <a:ext cx="2654052" cy="3190254"/>
          </a:xfrm>
        </p:spPr>
        <p:txBody>
          <a:bodyPr/>
          <a:lstStyle/>
          <a:p>
            <a:r>
              <a:rPr lang="fi-FI" sz="1500" dirty="0"/>
              <a:t>kaikki tiet ja kadut</a:t>
            </a:r>
          </a:p>
          <a:p>
            <a:r>
              <a:rPr lang="fi-FI" sz="1500" dirty="0"/>
              <a:t>talojen osoitteet -&gt; </a:t>
            </a:r>
            <a:r>
              <a:rPr lang="fi-FI" sz="1500" b="1" dirty="0" err="1"/>
              <a:t>geokoodaus</a:t>
            </a:r>
            <a:endParaRPr lang="en-US" sz="1500" b="1" dirty="0"/>
          </a:p>
          <a:p>
            <a:r>
              <a:rPr lang="fi-FI" sz="1500" dirty="0"/>
              <a:t>nopeusrajoitukset, kääntymis- ja ajokiellot -&gt; </a:t>
            </a:r>
            <a:r>
              <a:rPr lang="fi-FI" sz="1500" b="1" dirty="0"/>
              <a:t>reititys</a:t>
            </a:r>
          </a:p>
          <a:p>
            <a:r>
              <a:rPr lang="fi-FI" sz="1500" dirty="0"/>
              <a:t>sillat ja tunnelit </a:t>
            </a:r>
          </a:p>
          <a:p>
            <a:r>
              <a:rPr lang="fi-FI" sz="1500" dirty="0"/>
              <a:t>pysäköintitalot ja pysäköintialueet </a:t>
            </a:r>
          </a:p>
          <a:p>
            <a:r>
              <a:rPr lang="fi-FI" sz="1500" dirty="0"/>
              <a:t>bussipysäkit </a:t>
            </a:r>
          </a:p>
          <a:p>
            <a:r>
              <a:rPr lang="fi-FI" sz="1500" dirty="0"/>
              <a:t>…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77634" y="141480"/>
            <a:ext cx="2322258" cy="81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1:10 000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2006-2020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 + DBF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5187" t="30575" r="28282" b="19968"/>
          <a:stretch>
            <a:fillRect/>
          </a:stretch>
        </p:blipFill>
        <p:spPr bwMode="auto">
          <a:xfrm>
            <a:off x="1277634" y="1437624"/>
            <a:ext cx="36184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77934" y="4958835"/>
            <a:ext cx="124213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Digiroad</a:t>
            </a:r>
            <a:r>
              <a:rPr lang="en-US" sz="750" dirty="0"/>
              <a:t> 2011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000" y="459001"/>
            <a:ext cx="6172200" cy="745331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4"/>
                </a:solidFill>
              </a:rPr>
              <a:t>GIS@CSC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565" y="1329070"/>
            <a:ext cx="6703777" cy="3190796"/>
          </a:xfrm>
        </p:spPr>
        <p:txBody>
          <a:bodyPr/>
          <a:lstStyle/>
          <a:p>
            <a:pPr>
              <a:buNone/>
            </a:pPr>
            <a:r>
              <a:rPr lang="fi-FI" dirty="0"/>
              <a:t>Tavoitteena paikkatietojen käytön edistäminen korkeakouluissa: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Paituli paikkatietoaineistojen latauspalvelu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Spatiaalinen </a:t>
            </a:r>
            <a:r>
              <a:rPr lang="fi-FI" sz="1800" dirty="0" err="1"/>
              <a:t>teholaskenta</a:t>
            </a:r>
            <a:r>
              <a:rPr lang="fi-FI" sz="1800" dirty="0"/>
              <a:t> </a:t>
            </a:r>
            <a:r>
              <a:rPr lang="fi-FI" sz="1800" dirty="0" err="1"/>
              <a:t>CSC:n</a:t>
            </a:r>
            <a:r>
              <a:rPr lang="fi-FI" sz="1800" dirty="0"/>
              <a:t> laskentaympäristössä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ohjelmistokonsortio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Koulutus ja seminaarit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Ohjeet ja tuki</a:t>
            </a:r>
          </a:p>
          <a:p>
            <a:pPr marL="0" lvl="2" indent="0">
              <a:buClr>
                <a:schemeClr val="bg2"/>
              </a:buClr>
              <a:buNone/>
            </a:pPr>
            <a:endParaRPr lang="fi-FI" sz="1800" dirty="0"/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>
                <a:hlinkClick r:id="rId3"/>
              </a:rPr>
              <a:t>http://research.csc.fi/geosciences</a:t>
            </a:r>
            <a:endParaRPr lang="fi-FI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81872"/>
            <a:ext cx="4606026" cy="745331"/>
          </a:xfrm>
        </p:spPr>
        <p:txBody>
          <a:bodyPr/>
          <a:lstStyle/>
          <a:p>
            <a:r>
              <a:rPr lang="fi-FI" dirty="0"/>
              <a:t>Tilastokeskus, väestöruutuaineisto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352957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 x 1 km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2005, 2010-2018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pic>
        <p:nvPicPr>
          <p:cNvPr id="3" name="Content Placeholder 2" descr="oskari.org/printout-servlet - kartta - Mozilla Firefox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10" y="1287081"/>
            <a:ext cx="4513907" cy="3450285"/>
          </a:xfrm>
        </p:spPr>
      </p:pic>
      <p:sp>
        <p:nvSpPr>
          <p:cNvPr id="13" name="TextBox 12"/>
          <p:cNvSpPr txBox="1"/>
          <p:nvPr/>
        </p:nvSpPr>
        <p:spPr>
          <a:xfrm>
            <a:off x="4031940" y="4979373"/>
            <a:ext cx="1890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Tilastokeskus</a:t>
            </a:r>
            <a:r>
              <a:rPr lang="en-US" sz="750" dirty="0"/>
              <a:t> 2013 / </a:t>
            </a:r>
            <a:r>
              <a:rPr lang="en-US" sz="750" dirty="0" err="1"/>
              <a:t>Paikkatietoikkuna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9294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81872"/>
            <a:ext cx="4606026" cy="745331"/>
          </a:xfrm>
        </p:spPr>
        <p:txBody>
          <a:bodyPr/>
          <a:lstStyle/>
          <a:p>
            <a:r>
              <a:rPr lang="fi-FI" dirty="0"/>
              <a:t>Tilastokeskus, tieliikenneonnettomuudet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352957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 x 1 km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2011-2018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SHP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940" y="4979373"/>
            <a:ext cx="1890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Tilastokeskus</a:t>
            </a:r>
            <a:r>
              <a:rPr lang="en-US" sz="750" dirty="0"/>
              <a:t> 2013 / </a:t>
            </a:r>
            <a:r>
              <a:rPr lang="en-US" sz="750" dirty="0" err="1"/>
              <a:t>Paikkatietoikkuna</a:t>
            </a:r>
            <a:endParaRPr lang="en-US" sz="75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F8A1F-010D-48CE-9240-EF613C2D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C0EB59A-D955-4AFE-A4D2-0F27DD46D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" t="14866" r="36601" b="17984"/>
          <a:stretch/>
        </p:blipFill>
        <p:spPr bwMode="auto">
          <a:xfrm>
            <a:off x="2959162" y="1307986"/>
            <a:ext cx="2779961" cy="354462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33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145" y="0"/>
            <a:ext cx="4606026" cy="745331"/>
          </a:xfrm>
        </p:spPr>
        <p:txBody>
          <a:bodyPr/>
          <a:lstStyle/>
          <a:p>
            <a:r>
              <a:rPr lang="fi-FI" dirty="0"/>
              <a:t>Ilmatieteen laitos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85900" y="1491630"/>
            <a:ext cx="6172200" cy="31029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62561" y="942332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Keskilämpötila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6246" y="92982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Sademäärä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6429" y="1280968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291" y="1294091"/>
            <a:ext cx="3071813" cy="36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35796" y="4958835"/>
            <a:ext cx="486054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Ilmatieteen</a:t>
            </a:r>
            <a:r>
              <a:rPr lang="en-US" sz="750" dirty="0"/>
              <a:t> </a:t>
            </a:r>
            <a:r>
              <a:rPr lang="en-US" sz="750" dirty="0" err="1"/>
              <a:t>laitos</a:t>
            </a:r>
            <a:r>
              <a:rPr lang="en-US" sz="750" dirty="0"/>
              <a:t> 1971-2001, </a:t>
            </a:r>
            <a:r>
              <a:rPr lang="en-US" sz="750" dirty="0" err="1"/>
              <a:t>muunnos</a:t>
            </a:r>
            <a:r>
              <a:rPr lang="en-US" sz="750" dirty="0"/>
              <a:t> </a:t>
            </a:r>
            <a:r>
              <a:rPr lang="en-US" sz="750" dirty="0" err="1"/>
              <a:t>rasterikuvaksi</a:t>
            </a:r>
            <a:r>
              <a:rPr lang="en-US" sz="750" dirty="0"/>
              <a:t> Ari </a:t>
            </a:r>
            <a:r>
              <a:rPr lang="en-US" sz="750" dirty="0" err="1"/>
              <a:t>Jolma</a:t>
            </a:r>
            <a:r>
              <a:rPr lang="en-US" sz="750" dirty="0"/>
              <a:t>, Aalto </a:t>
            </a:r>
            <a:r>
              <a:rPr lang="en-US" sz="750" dirty="0" err="1"/>
              <a:t>yliopisto</a:t>
            </a:r>
            <a:endParaRPr lang="en-US" sz="75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73282" y="141480"/>
            <a:ext cx="3288628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noProof="0" dirty="0">
                <a:ea typeface="ＭＳ Ｐゴシック" charset="-128"/>
              </a:rPr>
              <a:t>Ruutukoko: 10 x 10 km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1961-2019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r>
              <a:rPr lang="fi-FI" dirty="0">
                <a:ea typeface="ＭＳ Ｐゴシック" charset="-128"/>
              </a:rPr>
              <a:t>TIFF, </a:t>
            </a:r>
            <a:r>
              <a:rPr lang="fi-FI" dirty="0" err="1">
                <a:ea typeface="ＭＳ Ｐゴシック" charset="-128"/>
              </a:rPr>
              <a:t>NetCDF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4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1B4AD-47E9-4992-A294-3E0C8250881A}"/>
              </a:ext>
            </a:extLst>
          </p:cNvPr>
          <p:cNvSpPr txBox="1"/>
          <p:nvPr/>
        </p:nvSpPr>
        <p:spPr>
          <a:xfrm>
            <a:off x="301829" y="1810420"/>
            <a:ext cx="22254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Min ja </a:t>
            </a:r>
            <a:r>
              <a:rPr lang="fi-FI" sz="1400" dirty="0" err="1"/>
              <a:t>max</a:t>
            </a:r>
            <a:r>
              <a:rPr lang="fi-FI" sz="1400" dirty="0"/>
              <a:t> lämpötila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Ilmanpaine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Lumen syvyys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Suhteellinen kosteus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Säteily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 err="1"/>
              <a:t>ym</a:t>
            </a: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81872"/>
            <a:ext cx="4606026" cy="745331"/>
          </a:xfrm>
        </p:spPr>
        <p:txBody>
          <a:bodyPr/>
          <a:lstStyle/>
          <a:p>
            <a:r>
              <a:rPr lang="fi-FI" dirty="0"/>
              <a:t>LUKE, DTW-kosteusindeksikartta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08953" y="141480"/>
            <a:ext cx="3352957" cy="102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latin typeface="+mn-lt"/>
                <a:ea typeface="ＭＳ Ｐゴシック" charset="-128"/>
                <a:cs typeface="+mn-cs"/>
              </a:rPr>
              <a:t>2 x 2 m</a:t>
            </a: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2014-2019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r>
              <a:rPr lang="fi-FI" dirty="0">
                <a:ea typeface="ＭＳ Ｐゴシック" charset="-128"/>
              </a:rPr>
              <a:t>TIFF</a:t>
            </a: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dirty="0">
              <a:latin typeface="+mn-lt"/>
              <a:ea typeface="ＭＳ Ｐゴシック" charset="-128"/>
              <a:cs typeface="+mn-cs"/>
            </a:endParaRPr>
          </a:p>
          <a:p>
            <a:pPr marL="257175" lvl="2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1500" dirty="0">
              <a:latin typeface="+mn-lt"/>
              <a:ea typeface="ＭＳ Ｐゴシック" charset="-128"/>
              <a:cs typeface="+mn-cs"/>
            </a:endParaRPr>
          </a:p>
          <a:p>
            <a:pPr marL="257175" indent="-257175" defTabSz="342900">
              <a:spcBef>
                <a:spcPct val="20000"/>
              </a:spcBef>
              <a:buClr>
                <a:schemeClr val="bg2"/>
              </a:buClr>
              <a:buSzPct val="100000"/>
              <a:buBlip>
                <a:blip r:embed="rId2"/>
              </a:buBlip>
              <a:defRPr/>
            </a:pPr>
            <a:endParaRPr lang="fi-FI" sz="2100" dirty="0"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1940" y="4979373"/>
            <a:ext cx="1890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© </a:t>
            </a:r>
            <a:r>
              <a:rPr lang="en-US" sz="750" dirty="0" err="1"/>
              <a:t>Tilastokeskus</a:t>
            </a:r>
            <a:r>
              <a:rPr lang="en-US" sz="750" dirty="0"/>
              <a:t> 2013 / </a:t>
            </a:r>
            <a:r>
              <a:rPr lang="en-US" sz="750" dirty="0" err="1"/>
              <a:t>Paikkatietoikkuna</a:t>
            </a:r>
            <a:endParaRPr lang="en-US" sz="75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F8A1F-010D-48CE-9240-EF613C2D4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CD18D-2F53-470D-99DE-F81AEE90E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56" t="21653" r="7604" b="11558"/>
          <a:stretch/>
        </p:blipFill>
        <p:spPr>
          <a:xfrm>
            <a:off x="2830505" y="1200883"/>
            <a:ext cx="4503075" cy="34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31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632" y="187745"/>
            <a:ext cx="6765806" cy="855840"/>
          </a:xfrm>
        </p:spPr>
        <p:txBody>
          <a:bodyPr/>
          <a:lstStyle/>
          <a:p>
            <a:r>
              <a:rPr lang="fi-FI" dirty="0"/>
              <a:t>Oman aineiston </a:t>
            </a:r>
            <a:r>
              <a:rPr lang="fi-FI" dirty="0" err="1"/>
              <a:t>jakaaminen</a:t>
            </a:r>
            <a:r>
              <a:rPr lang="fi-FI" dirty="0"/>
              <a:t> Paitulissa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632" y="1200883"/>
            <a:ext cx="5748314" cy="3392917"/>
          </a:xfrm>
        </p:spPr>
        <p:txBody>
          <a:bodyPr/>
          <a:lstStyle/>
          <a:p>
            <a:r>
              <a:rPr lang="fi-FI" dirty="0"/>
              <a:t>Korkeakoulujen ja tutkimuslaitosten opiskelijoilla ja henkilökunnalla on mahdollisuus julkaista Paituliin helposti omia aineistoja.</a:t>
            </a:r>
          </a:p>
          <a:p>
            <a:r>
              <a:rPr lang="fi-FI" dirty="0"/>
              <a:t>Tarkemmat ohjeet ja lisätiedot:</a:t>
            </a:r>
          </a:p>
          <a:p>
            <a:endParaRPr lang="fi-FI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http://avaa.tdata.fi/web/Paituli/publish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772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26" y="187745"/>
            <a:ext cx="6761211" cy="85584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/>
              <a:t>Paitulin tilastoja 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325166"/>
            <a:ext cx="6172200" cy="3190254"/>
          </a:xfrm>
        </p:spPr>
        <p:txBody>
          <a:bodyPr/>
          <a:lstStyle/>
          <a:p>
            <a:r>
              <a:rPr lang="fi-FI" dirty="0"/>
              <a:t>10 </a:t>
            </a:r>
            <a:r>
              <a:rPr lang="fi-FI" dirty="0" err="1"/>
              <a:t>Tb</a:t>
            </a:r>
            <a:r>
              <a:rPr lang="fi-FI" dirty="0"/>
              <a:t> dataa</a:t>
            </a:r>
          </a:p>
          <a:p>
            <a:r>
              <a:rPr lang="fi-FI" dirty="0"/>
              <a:t>252 aineistoa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325 000 karttalehteä</a:t>
            </a:r>
          </a:p>
          <a:p>
            <a:r>
              <a:rPr lang="fi-FI" dirty="0"/>
              <a:t>2400 käyttäjää 285 organisaatiosta</a:t>
            </a:r>
          </a:p>
          <a:p>
            <a:r>
              <a:rPr lang="fi-FI" dirty="0"/>
              <a:t>87% käyttäjistä korkeakouluista</a:t>
            </a:r>
          </a:p>
          <a:p>
            <a:r>
              <a:rPr lang="fi-FI" dirty="0"/>
              <a:t>9400 latauskertaa web-käyttöliittymästä</a:t>
            </a:r>
          </a:p>
          <a:p>
            <a:r>
              <a:rPr lang="fi-FI" dirty="0"/>
              <a:t>~2,5 milj. pyyntöä OGC rajapintojen kautta</a:t>
            </a:r>
          </a:p>
          <a:p>
            <a:endParaRPr lang="fi-FI" dirty="0"/>
          </a:p>
          <a:p>
            <a:endParaRPr lang="fi-F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92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4846-722A-4B93-A002-C21914EBE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CSC:n</a:t>
            </a:r>
            <a:r>
              <a:rPr lang="fi-FI" dirty="0"/>
              <a:t> muut paikkatietopalvelut</a:t>
            </a:r>
          </a:p>
        </p:txBody>
      </p:sp>
    </p:spTree>
    <p:extLst>
      <p:ext uri="{BB962C8B-B14F-4D97-AF65-F5344CB8AC3E}">
        <p14:creationId xmlns:p14="http://schemas.microsoft.com/office/powerpoint/2010/main" val="535061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2A29-D4F2-468B-A6D5-FEE8F489C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/>
              <a:t>Spatiaalinen </a:t>
            </a:r>
            <a:r>
              <a:rPr lang="fi-FI" sz="2400" dirty="0" err="1"/>
              <a:t>teholaskenta</a:t>
            </a:r>
            <a:r>
              <a:rPr lang="fi-FI" sz="2400" dirty="0"/>
              <a:t> </a:t>
            </a:r>
            <a:r>
              <a:rPr lang="fi-FI" sz="2400" dirty="0" err="1"/>
              <a:t>CSC:n</a:t>
            </a:r>
            <a:r>
              <a:rPr lang="fi-FI" sz="2400" dirty="0"/>
              <a:t> laskentaympäristössä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3AE7B-ADCF-4C86-BCB0-7FBAF2220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883"/>
            <a:ext cx="7069368" cy="3392917"/>
          </a:xfrm>
        </p:spPr>
        <p:txBody>
          <a:bodyPr/>
          <a:lstStyle/>
          <a:p>
            <a:r>
              <a:rPr lang="fi-FI" dirty="0"/>
              <a:t>Mahdollisuus tehdä analyysejä, jotka pöytäkoneella eivät onnistu</a:t>
            </a:r>
          </a:p>
          <a:p>
            <a:r>
              <a:rPr lang="fi-FI" b="1" dirty="0"/>
              <a:t>Puhti</a:t>
            </a:r>
            <a:r>
              <a:rPr lang="fi-FI" dirty="0"/>
              <a:t> superkoneelle on asennettu:</a:t>
            </a:r>
          </a:p>
          <a:p>
            <a:pPr lvl="1"/>
            <a:r>
              <a:rPr lang="fi-FI" dirty="0"/>
              <a:t>Useita GIS-ohjelmistoja: mm. R ja Python GIS-kirjastoja</a:t>
            </a:r>
          </a:p>
          <a:p>
            <a:pPr lvl="1"/>
            <a:r>
              <a:rPr lang="fi-FI" dirty="0"/>
              <a:t>Suomen paikkatietoja: Paitulin aineistot + SYKE ja </a:t>
            </a:r>
            <a:r>
              <a:rPr lang="fi-FI" dirty="0" err="1"/>
              <a:t>LUKE:n</a:t>
            </a:r>
            <a:r>
              <a:rPr lang="fi-FI" dirty="0"/>
              <a:t> avoimia aineistoja</a:t>
            </a:r>
          </a:p>
          <a:p>
            <a:pPr lvl="1"/>
            <a:r>
              <a:rPr lang="fi-FI" dirty="0"/>
              <a:t>Rajoitus: Linux käyttöjärjestelmä -&gt; </a:t>
            </a:r>
            <a:r>
              <a:rPr lang="fi-FI" dirty="0" err="1"/>
              <a:t>ArcGIS</a:t>
            </a:r>
            <a:r>
              <a:rPr lang="fi-FI" dirty="0"/>
              <a:t> desktop ohjelmistojen käyttö ei onnistu </a:t>
            </a:r>
            <a:r>
              <a:rPr lang="fi-FI" dirty="0" err="1"/>
              <a:t>Puhtissa</a:t>
            </a:r>
            <a:endParaRPr lang="fi-FI" dirty="0"/>
          </a:p>
          <a:p>
            <a:r>
              <a:rPr lang="fi-FI" b="1" dirty="0" err="1"/>
              <a:t>cPouta</a:t>
            </a:r>
            <a:r>
              <a:rPr lang="fi-FI" b="1" dirty="0"/>
              <a:t> </a:t>
            </a:r>
            <a:r>
              <a:rPr lang="fi-FI" dirty="0"/>
              <a:t>pilvipalvelussa voi itse pystyttää erilaisia palvelemia, mm. GeoServer tai </a:t>
            </a:r>
            <a:r>
              <a:rPr lang="fi-FI" dirty="0" err="1"/>
              <a:t>PostGIS</a:t>
            </a:r>
            <a:endParaRPr lang="fi-FI" dirty="0"/>
          </a:p>
          <a:p>
            <a:endParaRPr lang="fi-FI" dirty="0"/>
          </a:p>
          <a:p>
            <a:r>
              <a:rPr lang="fi-FI" dirty="0">
                <a:hlinkClick r:id="rId2"/>
              </a:rPr>
              <a:t>https://research.csc.fi/geocomputing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429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C550-30DF-44EA-AD80-C64E5B56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Paikkatietokoulutukset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C5FBF-946A-4FF6-9E4F-B462C72A2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Tutkijoille, opettajille ja jatko-opiskelijoille suunnattuja muutaman päivän intensiivikursseja</a:t>
            </a:r>
          </a:p>
          <a:p>
            <a:r>
              <a:rPr lang="fi-FI" dirty="0"/>
              <a:t>Aiheina esim.</a:t>
            </a:r>
          </a:p>
          <a:p>
            <a:pPr lvl="1"/>
            <a:r>
              <a:rPr lang="fi-FI" dirty="0" err="1"/>
              <a:t>Geocomputing</a:t>
            </a:r>
            <a:r>
              <a:rPr lang="fi-FI" dirty="0"/>
              <a:t> </a:t>
            </a:r>
            <a:r>
              <a:rPr lang="fi-FI" dirty="0" err="1"/>
              <a:t>using</a:t>
            </a:r>
            <a:r>
              <a:rPr lang="fi-FI" dirty="0"/>
              <a:t> CSC </a:t>
            </a:r>
            <a:r>
              <a:rPr lang="fi-FI" dirty="0" err="1"/>
              <a:t>resources</a:t>
            </a:r>
            <a:endParaRPr lang="fi-FI" dirty="0"/>
          </a:p>
          <a:p>
            <a:pPr lvl="1"/>
            <a:r>
              <a:rPr lang="fi-FI" dirty="0" err="1"/>
              <a:t>Introduction</a:t>
            </a:r>
            <a:r>
              <a:rPr lang="fi-FI" dirty="0"/>
              <a:t> to Python GIS</a:t>
            </a:r>
          </a:p>
          <a:p>
            <a:pPr lvl="1"/>
            <a:r>
              <a:rPr lang="en-US" dirty="0"/>
              <a:t>Spatial data analysis with R</a:t>
            </a:r>
          </a:p>
          <a:p>
            <a:pPr lvl="1"/>
            <a:r>
              <a:rPr lang="en-US" dirty="0"/>
              <a:t>Practical machine learning for spatial data</a:t>
            </a:r>
          </a:p>
          <a:p>
            <a:pPr marL="272742" lvl="1" indent="0">
              <a:buNone/>
            </a:pPr>
            <a:endParaRPr lang="fi-FI" dirty="0">
              <a:hlinkClick r:id="rId2"/>
            </a:endParaRPr>
          </a:p>
          <a:p>
            <a:pPr marL="14445" indent="0">
              <a:buNone/>
            </a:pPr>
            <a:r>
              <a:rPr lang="fi-FI" dirty="0">
                <a:hlinkClick r:id="rId2"/>
              </a:rPr>
              <a:t>https://research.csc.fi/gis-learning-materials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780" y="459001"/>
            <a:ext cx="7003420" cy="745331"/>
          </a:xfrm>
        </p:spPr>
        <p:txBody>
          <a:bodyPr/>
          <a:lstStyle/>
          <a:p>
            <a:pPr algn="l"/>
            <a:r>
              <a:rPr lang="fi-FI" dirty="0" err="1"/>
              <a:t>ArcGIS</a:t>
            </a:r>
            <a:r>
              <a:rPr lang="fi-FI" dirty="0"/>
              <a:t> ohjelmistokonsortio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615" y="1204332"/>
            <a:ext cx="6749727" cy="3315534"/>
          </a:xfrm>
        </p:spPr>
        <p:txBody>
          <a:bodyPr/>
          <a:lstStyle/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Korkeakoulujen yhteinen konsortio </a:t>
            </a:r>
            <a:r>
              <a:rPr lang="fi-FI" sz="1800" dirty="0" err="1"/>
              <a:t>ESRI:n</a:t>
            </a:r>
            <a:r>
              <a:rPr lang="fi-FI" sz="1800" dirty="0"/>
              <a:t> tuotteiden hankkimiseksi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Saatavilla kaikki keskeiset tuotteet: </a:t>
            </a:r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Desktop</a:t>
            </a:r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Pro</a:t>
            </a:r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Server </a:t>
            </a:r>
            <a:r>
              <a:rPr lang="fi-FI" sz="1800" dirty="0" err="1"/>
              <a:t>etc</a:t>
            </a:r>
            <a:endParaRPr lang="fi-FI" sz="1800" dirty="0"/>
          </a:p>
          <a:p>
            <a:pPr marL="614269" lvl="3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 err="1"/>
              <a:t>ArcGIS</a:t>
            </a:r>
            <a:r>
              <a:rPr lang="fi-FI" sz="1800" dirty="0"/>
              <a:t> Online</a:t>
            </a:r>
          </a:p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sz="1800" dirty="0"/>
              <a:t>Yhteinen keskeinen lisenssipalvelin</a:t>
            </a:r>
          </a:p>
          <a:p>
            <a:pPr marL="0" lvl="2" indent="0">
              <a:buClr>
                <a:schemeClr val="bg2"/>
              </a:buClr>
              <a:buNone/>
            </a:pPr>
            <a:endParaRPr lang="fi-FI" sz="1800" dirty="0"/>
          </a:p>
          <a:p>
            <a:pPr marL="0" lvl="2" indent="0">
              <a:buClr>
                <a:schemeClr val="bg2"/>
              </a:buClr>
              <a:buNone/>
            </a:pPr>
            <a:r>
              <a:rPr lang="fi-FI" sz="1800" dirty="0">
                <a:hlinkClick r:id="rId3"/>
              </a:rPr>
              <a:t>https://docs.csc.fi/apps/arcgis/</a:t>
            </a:r>
            <a:r>
              <a:rPr lang="fi-FI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64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84846-722A-4B93-A002-C21914EBE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Paituli</a:t>
            </a:r>
          </a:p>
        </p:txBody>
      </p:sp>
    </p:spTree>
    <p:extLst>
      <p:ext uri="{BB962C8B-B14F-4D97-AF65-F5344CB8AC3E}">
        <p14:creationId xmlns:p14="http://schemas.microsoft.com/office/powerpoint/2010/main" val="2611012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dirty="0"/>
              <a:t>Ohjeita ja uutisia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883"/>
            <a:ext cx="6991253" cy="3392917"/>
          </a:xfrm>
        </p:spPr>
        <p:txBody>
          <a:bodyPr/>
          <a:lstStyle/>
          <a:p>
            <a:r>
              <a:rPr lang="fi-FI" dirty="0"/>
              <a:t>Ohjeita paikkatiedon käyttäjälle</a:t>
            </a:r>
          </a:p>
          <a:p>
            <a:pPr marL="0" indent="0">
              <a:buNone/>
            </a:pPr>
            <a:r>
              <a:rPr lang="fi-FI" dirty="0">
                <a:hlinkClick r:id="rId2"/>
              </a:rPr>
              <a:t>http://research.csc.fi/gis-guidelines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GIS@CSC sähköpostilista, erillinen sähköpostilista Puhti GIS-käyttäjille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https://research.csc.fi/gis-mailing-lists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945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000" y="250968"/>
            <a:ext cx="6172200" cy="745331"/>
          </a:xfrm>
        </p:spPr>
        <p:txBody>
          <a:bodyPr/>
          <a:lstStyle/>
          <a:p>
            <a:pPr algn="l"/>
            <a:r>
              <a:rPr lang="fi-FI" dirty="0">
                <a:solidFill>
                  <a:schemeClr val="accent4"/>
                </a:solidFill>
              </a:rPr>
              <a:t>Paituli palvelu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237" y="1095153"/>
            <a:ext cx="6789105" cy="3424713"/>
          </a:xfrm>
        </p:spPr>
        <p:txBody>
          <a:bodyPr/>
          <a:lstStyle/>
          <a:p>
            <a:r>
              <a:rPr lang="fi-FI" dirty="0"/>
              <a:t>Paikkatietoaineistojen latauspalvelu </a:t>
            </a:r>
          </a:p>
          <a:p>
            <a:pPr lvl="1"/>
            <a:r>
              <a:rPr lang="fi-FI" sz="1500" dirty="0"/>
              <a:t>Kaikki aineistot saatavilla tiedostoina</a:t>
            </a:r>
          </a:p>
          <a:p>
            <a:pPr lvl="1"/>
            <a:r>
              <a:rPr lang="fi-FI" sz="1500" dirty="0"/>
              <a:t>Suuri osa aineistoista saatavilla myös rajapintojen kautta</a:t>
            </a:r>
          </a:p>
          <a:p>
            <a:r>
              <a:rPr lang="fi-FI" dirty="0"/>
              <a:t>Kaikki aineistot avoimena datana kaikille</a:t>
            </a:r>
          </a:p>
          <a:p>
            <a:r>
              <a:rPr lang="fi-FI" dirty="0"/>
              <a:t>Korkeakoulujen ja tutkimuslaitosten käyttäjillä mahdollisuus julkaista omia paikkatietoaineistoja</a:t>
            </a:r>
          </a:p>
          <a:p>
            <a:r>
              <a:rPr lang="fi-FI" dirty="0"/>
              <a:t>Aineistoa haettaessa hyväksyttävä käyttöehdot</a:t>
            </a:r>
          </a:p>
          <a:p>
            <a:r>
              <a:rPr lang="fi-FI" dirty="0"/>
              <a:t>OKM tukee palvelua, CSC ylläpitää, käyttäjälle ilmainen</a:t>
            </a:r>
            <a:endParaRPr lang="en-US" dirty="0"/>
          </a:p>
          <a:p>
            <a:pPr marL="0" indent="0">
              <a:buNone/>
            </a:pPr>
            <a:endParaRPr lang="fi-FI" dirty="0"/>
          </a:p>
          <a:p>
            <a:pPr lvl="1"/>
            <a:endParaRPr lang="en-US" sz="1800" dirty="0">
              <a:solidFill>
                <a:schemeClr val="tx1"/>
              </a:solidFill>
              <a:latin typeface="+mn-lt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4C495F-01D4-47DB-ABF5-F8757CD6D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810C4-7699-4CDE-9342-C44D113160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AD5134-14B7-4CAF-8814-3075C28A4E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9C8D7D-FFEE-48B2-A927-D9C137265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F16E05-25C1-4DA4-B006-EDC58EC08D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Paitulin </a:t>
            </a:r>
            <a:r>
              <a:rPr lang="fi-FI" dirty="0" err="1"/>
              <a:t>käyttöliitymät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3857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96" y="142023"/>
            <a:ext cx="6172200" cy="745331"/>
          </a:xfrm>
        </p:spPr>
        <p:txBody>
          <a:bodyPr/>
          <a:lstStyle/>
          <a:p>
            <a:pPr algn="l"/>
            <a:r>
              <a:rPr lang="fi-FI" dirty="0"/>
              <a:t>Paitulin web-käyttöliittymä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0021" y="456276"/>
            <a:ext cx="279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2" indent="-257175">
              <a:buClr>
                <a:schemeClr val="bg2"/>
              </a:buClr>
              <a:buBlip>
                <a:blip r:embed="rId2"/>
              </a:buBlip>
            </a:pPr>
            <a:r>
              <a:rPr lang="fi-FI" dirty="0">
                <a:hlinkClick r:id="rId3"/>
              </a:rPr>
              <a:t>www.csc.fi/Paituli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D58CA-26D7-4DEE-81C1-D2858AFAD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444" y="825608"/>
            <a:ext cx="5410663" cy="42103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D191-4B23-4DFD-82CF-0B82D61F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Paitulin OGC rajapinnat: WMS, WMTS, WFS, WCS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8C974-070D-44A0-AEB1-4A36090C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73737A-A235-4DF1-BD31-811256305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30" y="1043585"/>
            <a:ext cx="5833733" cy="385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2B716-03CF-47E1-9469-8A99749EA4A7}"/>
              </a:ext>
            </a:extLst>
          </p:cNvPr>
          <p:cNvSpPr txBox="1"/>
          <p:nvPr/>
        </p:nvSpPr>
        <p:spPr>
          <a:xfrm>
            <a:off x="6616992" y="1499191"/>
            <a:ext cx="24313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Mahdollistaa aineistojen suoran käytön GIS-ohjelmistoista, mm. </a:t>
            </a:r>
            <a:r>
              <a:rPr lang="fi-FI" sz="1600" dirty="0" err="1"/>
              <a:t>ArcGIS</a:t>
            </a:r>
            <a:r>
              <a:rPr lang="fi-FI" sz="1600" dirty="0"/>
              <a:t> tai QGIS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9858C-87D7-432C-B24E-0C55020CDAC8}"/>
              </a:ext>
            </a:extLst>
          </p:cNvPr>
          <p:cNvSpPr txBox="1"/>
          <p:nvPr/>
        </p:nvSpPr>
        <p:spPr>
          <a:xfrm>
            <a:off x="6667309" y="4470911"/>
            <a:ext cx="234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MML, </a:t>
            </a:r>
            <a:r>
              <a:rPr lang="fi-FI" sz="900" dirty="0" err="1"/>
              <a:t>ortokuva</a:t>
            </a:r>
            <a:endParaRPr lang="fi-FI" sz="900" dirty="0"/>
          </a:p>
          <a:p>
            <a:r>
              <a:rPr lang="fi-FI" sz="900" dirty="0"/>
              <a:t>Tilastokeskus, tieliikenneonnettomuudet</a:t>
            </a:r>
          </a:p>
        </p:txBody>
      </p:sp>
    </p:spTree>
    <p:extLst>
      <p:ext uri="{BB962C8B-B14F-4D97-AF65-F5344CB8AC3E}">
        <p14:creationId xmlns:p14="http://schemas.microsoft.com/office/powerpoint/2010/main" val="330267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05A-5F66-421E-A971-388C211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Paitulin tiedostokäyttöliittymä: http, ftp, </a:t>
            </a:r>
            <a:r>
              <a:rPr lang="fi-FI" dirty="0" err="1"/>
              <a:t>rsync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1AB1E-FA20-4EB0-8757-7E3783BD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20935C-BB50-46A1-A044-60FBF3B0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4800B1-202A-4BCF-82FF-4E090F64F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9"/>
          <a:stretch/>
        </p:blipFill>
        <p:spPr>
          <a:xfrm>
            <a:off x="652340" y="915723"/>
            <a:ext cx="6272287" cy="40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05A-5F66-421E-A971-388C211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Paitulin tiedostot Puhti superkoneella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1AB1E-FA20-4EB0-8757-7E3783BD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975A3-2E4D-4F46-A85A-D5B41899487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20935C-BB50-46A1-A044-60FBF3B0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8FEAB-8F74-47F4-A92C-491094F46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69"/>
          <a:stretch/>
        </p:blipFill>
        <p:spPr>
          <a:xfrm>
            <a:off x="1103314" y="864075"/>
            <a:ext cx="5325056" cy="39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44833"/>
      </p:ext>
    </p:extLst>
  </p:cSld>
  <p:clrMapOvr>
    <a:masterClrMapping/>
  </p:clrMapOvr>
</p:sld>
</file>

<file path=ppt/theme/theme1.xml><?xml version="1.0" encoding="utf-8"?>
<a:theme xmlns:a="http://schemas.openxmlformats.org/drawingml/2006/main" name="CSC_template_2017">
  <a:themeElements>
    <a:clrScheme name="Custom 15">
      <a:dk1>
        <a:srgbClr val="006778"/>
      </a:dk1>
      <a:lt1>
        <a:srgbClr val="FFFFFF"/>
      </a:lt1>
      <a:dk2>
        <a:srgbClr val="830051"/>
      </a:dk2>
      <a:lt2>
        <a:srgbClr val="FFFFFF"/>
      </a:lt2>
      <a:accent1>
        <a:srgbClr val="006778"/>
      </a:accent1>
      <a:accent2>
        <a:srgbClr val="830051"/>
      </a:accent2>
      <a:accent3>
        <a:srgbClr val="5E6971"/>
      </a:accent3>
      <a:accent4>
        <a:srgbClr val="025B96"/>
      </a:accent4>
      <a:accent5>
        <a:srgbClr val="92C746"/>
      </a:accent5>
      <a:accent6>
        <a:srgbClr val="F05422"/>
      </a:accent6>
      <a:hlink>
        <a:srgbClr val="74003D"/>
      </a:hlink>
      <a:folHlink>
        <a:srgbClr val="075084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4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tint val="50000"/>
            <a:hueOff val="0"/>
            <a:satOff val="0"/>
            <a:lumOff val="0"/>
            <a:alphaOff val="0"/>
          </a:schemeClr>
        </a:effectRef>
        <a:fontRef idx="minor">
          <a:schemeClr val="lt1">
            <a:hueOff val="0"/>
            <a:satOff val="0"/>
            <a:lumOff val="0"/>
            <a:alphaOff val="0"/>
          </a:schemeClr>
        </a:fontRef>
      </a:style>
    </a:spDef>
    <a:lnDef>
      <a:spPr>
        <a:ln w="9525">
          <a:solidFill>
            <a:schemeClr val="accent3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C PowerPoint-template_1609_on_screen" id="{D40071DB-1235-EC47-A44D-B8380615CBF8}" vid="{73C8BDD8-8BF2-3C4B-8E08-09E8DAB05B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sentations xmlns="5b92892c-7639-4d25-8599-0c2b88216d11">true</Presentations>
    <BestPractices xmlns="5b92892c-7639-4d25-8599-0c2b88216d11">false</BestPractices>
    <PublishingExpirationDate xmlns="http://schemas.microsoft.com/sharepoint/v3" xsi:nil="true"/>
    <PublishingStartDate xmlns="http://schemas.microsoft.com/sharepoint/v3" xsi:nil="true"/>
    <CSCBrand xmlns="5b92892c-7639-4d25-8599-0c2b88216d11">false</CSCBran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498AC3904B248B34AC7704AF7A6D5" ma:contentTypeVersion="4" ma:contentTypeDescription="Create a new document." ma:contentTypeScope="" ma:versionID="5c4e0d2f5dc995849302d77d553ba11a">
  <xsd:schema xmlns:xsd="http://www.w3.org/2001/XMLSchema" xmlns:xs="http://www.w3.org/2001/XMLSchema" xmlns:p="http://schemas.microsoft.com/office/2006/metadata/properties" xmlns:ns1="http://schemas.microsoft.com/sharepoint/v3" xmlns:ns2="5b92892c-7639-4d25-8599-0c2b88216d11" targetNamespace="http://schemas.microsoft.com/office/2006/metadata/properties" ma:root="true" ma:fieldsID="e127086a23f828037198a7d57bdcf8de" ns1:_="" ns2:_="">
    <xsd:import namespace="http://schemas.microsoft.com/sharepoint/v3"/>
    <xsd:import namespace="5b92892c-7639-4d25-8599-0c2b88216d1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BestPractices" minOccurs="0"/>
                <xsd:element ref="ns2:CSCBrand" minOccurs="0"/>
                <xsd:element ref="ns2:Presentat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92892c-7639-4d25-8599-0c2b88216d11" elementFormDefault="qualified">
    <xsd:import namespace="http://schemas.microsoft.com/office/2006/documentManagement/types"/>
    <xsd:import namespace="http://schemas.microsoft.com/office/infopath/2007/PartnerControls"/>
    <xsd:element name="BestPractices" ma:index="10" nillable="true" ma:displayName="Best Practices" ma:default="0" ma:internalName="BestPractices">
      <xsd:simpleType>
        <xsd:restriction base="dms:Boolean"/>
      </xsd:simpleType>
    </xsd:element>
    <xsd:element name="CSCBrand" ma:index="11" nillable="true" ma:displayName="CSC Brand" ma:default="0" ma:internalName="CSCBrand">
      <xsd:simpleType>
        <xsd:restriction base="dms:Boolean"/>
      </xsd:simpleType>
    </xsd:element>
    <xsd:element name="Presentations" ma:index="12" nillable="true" ma:displayName="Presentations" ma:default="0" ma:internalName="Presentations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98A3F4-F572-40C1-A32F-15FF12C1612A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5b92892c-7639-4d25-8599-0c2b88216d11"/>
    <ds:schemaRef ds:uri="http://purl.org/dc/dcmitype/"/>
    <ds:schemaRef ds:uri="http://schemas.openxmlformats.org/package/2006/metadata/core-properties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A399B23-6741-47DE-898D-BBA4428F6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92892c-7639-4d25-8599-0c2b88216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8522EB-21DE-46A5-A25F-4CAAB9B532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 PowerPoint-template_1609_on_screen</Template>
  <TotalTime>333</TotalTime>
  <Words>712</Words>
  <Application>Microsoft Office PowerPoint</Application>
  <PresentationFormat>On-screen Show (16:9)</PresentationFormat>
  <Paragraphs>203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Candara</vt:lpstr>
      <vt:lpstr>Corbel</vt:lpstr>
      <vt:lpstr>Courier New</vt:lpstr>
      <vt:lpstr>Verdana</vt:lpstr>
      <vt:lpstr>Wingdings</vt:lpstr>
      <vt:lpstr>CSC_template_2017</vt:lpstr>
      <vt:lpstr>Paituli  ja CSC:n paikkatietopalvelut</vt:lpstr>
      <vt:lpstr>GIS@CSC</vt:lpstr>
      <vt:lpstr>Paituli</vt:lpstr>
      <vt:lpstr>Paituli palvelu</vt:lpstr>
      <vt:lpstr>Paitulin käyttöliitymät</vt:lpstr>
      <vt:lpstr>Paitulin web-käyttöliittymä</vt:lpstr>
      <vt:lpstr>Paitulin OGC rajapinnat: WMS, WMTS, WFS, WCS</vt:lpstr>
      <vt:lpstr>Paitulin tiedostokäyttöliittymä: http, ftp, rsync</vt:lpstr>
      <vt:lpstr>Paitulin tiedostot Puhti superkoneella</vt:lpstr>
      <vt:lpstr>Suosituimmat Paitulin aineistot</vt:lpstr>
      <vt:lpstr>Aineistojen tuottajat</vt:lpstr>
      <vt:lpstr>MML, peruskartta</vt:lpstr>
      <vt:lpstr>MML, maastotietokanta</vt:lpstr>
      <vt:lpstr>MML, yleiskartat</vt:lpstr>
      <vt:lpstr>MML, ortokuvat</vt:lpstr>
      <vt:lpstr>MML, korkeusmalli</vt:lpstr>
      <vt:lpstr>MML, laserkeilaus</vt:lpstr>
      <vt:lpstr>MML, hallintorajat</vt:lpstr>
      <vt:lpstr>Liikennevirasto, Digiroad</vt:lpstr>
      <vt:lpstr>Tilastokeskus, väestöruutuaineisto</vt:lpstr>
      <vt:lpstr>Tilastokeskus, tieliikenneonnettomuudet</vt:lpstr>
      <vt:lpstr>Ilmatieteen laitos</vt:lpstr>
      <vt:lpstr>LUKE, DTW-kosteusindeksikartta</vt:lpstr>
      <vt:lpstr>Oman aineiston jakaaminen Paitulissa</vt:lpstr>
      <vt:lpstr>Paitulin tilastoja 2019</vt:lpstr>
      <vt:lpstr>CSC:n muut paikkatietopalvelut</vt:lpstr>
      <vt:lpstr>Spatiaalinen teholaskenta CSC:n laskentaympäristössä</vt:lpstr>
      <vt:lpstr>Paikkatietokoulutukset</vt:lpstr>
      <vt:lpstr>ArcGIS ohjelmistokonsortio</vt:lpstr>
      <vt:lpstr>Ohjeita ja uutisia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PaITuli  ja CSC:n paikkatietopalvelut</dc:title>
  <dc:creator>Kylli Ek</dc:creator>
  <cp:lastModifiedBy>Kylli Ek</cp:lastModifiedBy>
  <cp:revision>21</cp:revision>
  <dcterms:created xsi:type="dcterms:W3CDTF">2020-09-10T07:51:05Z</dcterms:created>
  <dcterms:modified xsi:type="dcterms:W3CDTF">2020-11-20T12:02:09Z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0x0101000DA498AC3904B248B34AC7704AF7A6D5</vt:lpwstr>
  </property>
</Properties>
</file>